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B5E18-1CE9-448E-BD75-DA44EA59BDF3}" type="datetimeFigureOut">
              <a:rPr lang="en-US" smtClean="0"/>
              <a:t>5/24/20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3091B-C436-4C61-85E0-E8BC57D6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B0B5D0E-5DFD-44EF-991A-121F6F35892F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3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DEBC78D-D59A-447A-A44C-261276F473CC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7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4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05C8-26C4-4FAD-B286-DD636988C8AF}" type="datetimeFigureOut">
              <a:rPr lang="en-US" smtClean="0"/>
              <a:t>5/24/20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F806-83E0-4AF5-951A-5177C9C5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8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05C8-26C4-4FAD-B286-DD636988C8AF}" type="datetimeFigureOut">
              <a:rPr lang="en-US" smtClean="0"/>
              <a:t>5/24/20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F806-83E0-4AF5-951A-5177C9C5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9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05C8-26C4-4FAD-B286-DD636988C8AF}" type="datetimeFigureOut">
              <a:rPr lang="en-US" smtClean="0"/>
              <a:t>5/24/20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F806-83E0-4AF5-951A-5177C9C5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7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05C8-26C4-4FAD-B286-DD636988C8AF}" type="datetimeFigureOut">
              <a:rPr lang="en-US" smtClean="0"/>
              <a:t>5/24/20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F806-83E0-4AF5-951A-5177C9C5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7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05C8-26C4-4FAD-B286-DD636988C8AF}" type="datetimeFigureOut">
              <a:rPr lang="en-US" smtClean="0"/>
              <a:t>5/24/20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F806-83E0-4AF5-951A-5177C9C5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2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05C8-26C4-4FAD-B286-DD636988C8AF}" type="datetimeFigureOut">
              <a:rPr lang="en-US" smtClean="0"/>
              <a:t>5/24/20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F806-83E0-4AF5-951A-5177C9C5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6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05C8-26C4-4FAD-B286-DD636988C8AF}" type="datetimeFigureOut">
              <a:rPr lang="en-US" smtClean="0"/>
              <a:t>5/24/20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F806-83E0-4AF5-951A-5177C9C5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6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05C8-26C4-4FAD-B286-DD636988C8AF}" type="datetimeFigureOut">
              <a:rPr lang="en-US" smtClean="0"/>
              <a:t>5/24/20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F806-83E0-4AF5-951A-5177C9C5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4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05C8-26C4-4FAD-B286-DD636988C8AF}" type="datetimeFigureOut">
              <a:rPr lang="en-US" smtClean="0"/>
              <a:t>5/24/20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F806-83E0-4AF5-951A-5177C9C5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9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05C8-26C4-4FAD-B286-DD636988C8AF}" type="datetimeFigureOut">
              <a:rPr lang="en-US" smtClean="0"/>
              <a:t>5/24/20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F806-83E0-4AF5-951A-5177C9C5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9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05C8-26C4-4FAD-B286-DD636988C8AF}" type="datetimeFigureOut">
              <a:rPr lang="en-US" smtClean="0"/>
              <a:t>5/24/20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F806-83E0-4AF5-951A-5177C9C5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05C8-26C4-4FAD-B286-DD636988C8AF}" type="datetimeFigureOut">
              <a:rPr lang="en-US" smtClean="0"/>
              <a:t>5/24/20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2F806-83E0-4AF5-951A-5177C9C5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5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1485901" y="919162"/>
            <a:ext cx="6171010" cy="623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K2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1485901" y="1600201"/>
            <a:ext cx="6171010" cy="38278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Synthetic marijuana first appeared in Europe in early 2000s and in the US by 2008.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Dr. John Huffman (Clemson University) started developing synthetic cannabinoids to aid in the research of MS, HIV/AIDS and chemotherapy.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274041"/>
      </p:ext>
    </p:extLst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Short-Term Effects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/>
            <a:r>
              <a:rPr lang="en-US" altLang="en-US" u="sng"/>
              <a:t>On The Mind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Unresponsiveness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Loss of Consciousness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Extreme Anxiety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Delusions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Hallucinations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Potential Suicide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/>
            <a:r>
              <a:rPr lang="en-US" altLang="en-US" u="sng"/>
              <a:t>On The Body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Nausea/Vomiting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Heavy Sweating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Rapid Heart Rate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High Blood Pressure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Heart Attack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Convulsions</a:t>
            </a:r>
          </a:p>
        </p:txBody>
      </p:sp>
    </p:spTree>
    <p:extLst>
      <p:ext uri="{BB962C8B-B14F-4D97-AF65-F5344CB8AC3E}">
        <p14:creationId xmlns:p14="http://schemas.microsoft.com/office/powerpoint/2010/main" val="20519360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6" grpId="0" build="p"/>
      <p:bldP spid="6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85901" y="919162"/>
            <a:ext cx="6171010" cy="566738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Long Term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1" y="1428751"/>
            <a:ext cx="6171010" cy="399931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Long term effects are still not fully known but they can be life threatening.</a:t>
            </a:r>
          </a:p>
          <a:p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Withdraw symptoms can include: cravings, nightmares, headaches, insomnia, diarrhea and vomiting.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Users have experienced forgetfulness, confusion and paralysis.</a:t>
            </a:r>
          </a:p>
        </p:txBody>
      </p:sp>
    </p:spTree>
    <p:extLst>
      <p:ext uri="{BB962C8B-B14F-4D97-AF65-F5344CB8AC3E}">
        <p14:creationId xmlns:p14="http://schemas.microsoft.com/office/powerpoint/2010/main" val="20739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485901" y="919162"/>
            <a:ext cx="6171010" cy="566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K2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485901" y="1543051"/>
            <a:ext cx="6171010" cy="388501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Late 2000’s, two of Dr. Huffman’s compounds were being sold in Germany as marijuana alternatives.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JWH (John William Huffman)is the most widely used series of synthetic, the most noted is JWH-018.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HU (Professor Rapheal Mechoulam from the Hebrew University) was first synthesized in 1988 and HU-210 was created.  100x more potent than natural THC.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980456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0" y="1028700"/>
            <a:ext cx="6172200" cy="857250"/>
          </a:xfrm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en-US" dirty="0"/>
              <a:t>K2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200275"/>
            <a:ext cx="46291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587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1485900" y="1063228"/>
            <a:ext cx="6172200" cy="42267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K2 Facts</a:t>
            </a:r>
          </a:p>
        </p:txBody>
      </p:sp>
      <p:sp>
        <p:nvSpPr>
          <p:cNvPr id="11267" name="Text Placeholder 4"/>
          <p:cNvSpPr>
            <a:spLocks noGrp="1"/>
          </p:cNvSpPr>
          <p:nvPr>
            <p:ph type="body" idx="1"/>
          </p:nvPr>
        </p:nvSpPr>
        <p:spPr>
          <a:xfrm flipV="1">
            <a:off x="1485900" y="1485900"/>
            <a:ext cx="3030141" cy="57150"/>
          </a:xfrm>
        </p:spPr>
        <p:txBody>
          <a:bodyPr>
            <a:normAutofit fontScale="25000" lnSpcReduction="20000"/>
          </a:bodyPr>
          <a:lstStyle/>
          <a:p>
            <a:endParaRPr lang="en-US" altLang="en-US"/>
          </a:p>
        </p:txBody>
      </p:sp>
      <p:sp>
        <p:nvSpPr>
          <p:cNvPr id="9220" name="Content Placeholder 5"/>
          <p:cNvSpPr>
            <a:spLocks noGrp="1"/>
          </p:cNvSpPr>
          <p:nvPr>
            <p:ph sz="half" idx="2"/>
          </p:nvPr>
        </p:nvSpPr>
        <p:spPr>
          <a:xfrm>
            <a:off x="1485900" y="1600201"/>
            <a:ext cx="3030141" cy="3851672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Falsely advertised as “safe”, “natural” and “legal”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Sold in tobacco shops and over the internet as an “herbal incense”, “plant food” or “potpourri”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Makers disguise packages and avoid law enforcement by labeling package- “not for human consumption”</a:t>
            </a:r>
          </a:p>
        </p:txBody>
      </p:sp>
      <p:sp>
        <p:nvSpPr>
          <p:cNvPr id="11269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6770" y="1485900"/>
            <a:ext cx="3031331" cy="57150"/>
          </a:xfrm>
        </p:spPr>
        <p:txBody>
          <a:bodyPr>
            <a:normAutofit fontScale="25000" lnSpcReduction="20000"/>
          </a:bodyPr>
          <a:lstStyle/>
          <a:p>
            <a:endParaRPr lang="en-US" altLang="en-US"/>
          </a:p>
        </p:txBody>
      </p:sp>
      <p:pic>
        <p:nvPicPr>
          <p:cNvPr id="112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1600200"/>
            <a:ext cx="1700213" cy="1514475"/>
          </a:xfrm>
          <a:noFill/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743201"/>
            <a:ext cx="1850231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171951"/>
            <a:ext cx="1714500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77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485901" y="919162"/>
            <a:ext cx="6171010" cy="45243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K2 Facts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1485901" y="1428751"/>
            <a:ext cx="3027760" cy="399931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 sz="1800"/>
              <a:t>Some of the chemicals used have not been completely identified and the effects on the human body and mind are unknown. 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 sz="1800"/>
              <a:t>Synthetic marijuana has appearance of dried leaves and sold in small, silvery plastic bags. </a:t>
            </a:r>
          </a:p>
          <a:p>
            <a:pPr marL="0" indent="0">
              <a:buFont typeface="Wingdings" panose="05000000000000000000" pitchFamily="2" charset="2"/>
              <a:buChar char="Ø"/>
            </a:pPr>
            <a:endParaRPr lang="en-US" altLang="en-US" sz="1800"/>
          </a:p>
        </p:txBody>
      </p:sp>
      <p:pic>
        <p:nvPicPr>
          <p:cNvPr id="1229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1600200"/>
            <a:ext cx="1601391" cy="2134791"/>
          </a:xfrm>
          <a:noFill/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4000500"/>
            <a:ext cx="1288256" cy="160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429000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5415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485901" y="919162"/>
            <a:ext cx="6171010" cy="166688"/>
          </a:xfrm>
        </p:spPr>
        <p:txBody>
          <a:bodyPr>
            <a:normAutofit fontScale="90000"/>
          </a:bodyPr>
          <a:lstStyle/>
          <a:p>
            <a:endParaRPr lang="en-US" altLang="en-US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14500"/>
            <a:ext cx="2687241" cy="201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2573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3657601"/>
            <a:ext cx="289441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968220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0" y="1028700"/>
            <a:ext cx="6172200" cy="857250"/>
          </a:xfrm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en-US" dirty="0"/>
              <a:t>K2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771650"/>
            <a:ext cx="34004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114551" y="4171951"/>
            <a:ext cx="46718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100"/>
              <a:t>Synthetic chemical is sprayed on </a:t>
            </a:r>
          </a:p>
          <a:p>
            <a:r>
              <a:rPr lang="en-US" altLang="en-US" sz="2100"/>
              <a:t>Leaves. Dried and packaged.  No</a:t>
            </a:r>
          </a:p>
          <a:p>
            <a:r>
              <a:rPr lang="en-US" altLang="en-US" sz="2100"/>
              <a:t>regulations or standards.  Each </a:t>
            </a:r>
          </a:p>
          <a:p>
            <a:r>
              <a:rPr lang="en-US" altLang="en-US" sz="2100"/>
              <a:t>could be different and dangeroud to user</a:t>
            </a:r>
          </a:p>
        </p:txBody>
      </p:sp>
    </p:spTree>
    <p:extLst>
      <p:ext uri="{BB962C8B-B14F-4D97-AF65-F5344CB8AC3E}">
        <p14:creationId xmlns:p14="http://schemas.microsoft.com/office/powerpoint/2010/main" val="31608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85901" y="919162"/>
            <a:ext cx="6171010" cy="795338"/>
          </a:xfrm>
        </p:spPr>
        <p:txBody>
          <a:bodyPr/>
          <a:lstStyle/>
          <a:p>
            <a:pPr eaLnBrk="1" hangingPunct="1"/>
            <a:r>
              <a:rPr lang="en-US" altLang="en-US" dirty="0"/>
              <a:t>K2 Facts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485901" y="1543051"/>
            <a:ext cx="6171010" cy="388501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It can be smoked in rolled joints, pipes or e-cigarettes.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Some users make into tea or use in brownie recipes.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Calls to poison control centers related to K2 use increased in the US by almost 80 percent between 2010 and 2012.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Does not show up on drug test.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Each bag could contain a different mix of synthetic chemical substances due to no regulations or standards. </a:t>
            </a:r>
          </a:p>
        </p:txBody>
      </p:sp>
    </p:spTree>
    <p:extLst>
      <p:ext uri="{BB962C8B-B14F-4D97-AF65-F5344CB8AC3E}">
        <p14:creationId xmlns:p14="http://schemas.microsoft.com/office/powerpoint/2010/main" val="2609811082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85901" y="919162"/>
            <a:ext cx="6171010" cy="509588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Common Names</a:t>
            </a:r>
          </a:p>
        </p:txBody>
      </p:sp>
      <p:sp>
        <p:nvSpPr>
          <p:cNvPr id="16387" name="Content Placeholder 6"/>
          <p:cNvSpPr>
            <a:spLocks noGrp="1"/>
          </p:cNvSpPr>
          <p:nvPr>
            <p:ph sz="half" idx="1"/>
          </p:nvPr>
        </p:nvSpPr>
        <p:spPr>
          <a:xfrm>
            <a:off x="1485901" y="1428751"/>
            <a:ext cx="3027760" cy="3999310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 dirty="0"/>
              <a:t>Silver Spice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 dirty="0"/>
              <a:t>Diamond Spice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 dirty="0"/>
              <a:t>PEP Spice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 dirty="0"/>
              <a:t>Fire N Ice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 dirty="0"/>
              <a:t>K2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 dirty="0"/>
              <a:t>Algerian Blend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 dirty="0"/>
              <a:t>Blaze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 dirty="0"/>
              <a:t>Bliss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 dirty="0"/>
              <a:t>Chill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 dirty="0"/>
              <a:t>Dream</a:t>
            </a:r>
          </a:p>
        </p:txBody>
      </p:sp>
      <p:sp>
        <p:nvSpPr>
          <p:cNvPr id="16388" name="Content Placeholder 7"/>
          <p:cNvSpPr>
            <a:spLocks noGrp="1"/>
          </p:cNvSpPr>
          <p:nvPr>
            <p:ph sz="half" idx="2"/>
          </p:nvPr>
        </p:nvSpPr>
        <p:spPr>
          <a:xfrm>
            <a:off x="4627960" y="1428751"/>
            <a:ext cx="3028950" cy="3999310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Fake Pot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Lava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Mr. Smiley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Scooby Snacks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Skunk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Spice XXX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Silent Black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Tai Fun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Wicked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en-US" altLang="en-US"/>
              <a:t>Zen</a:t>
            </a:r>
          </a:p>
          <a:p>
            <a:pPr marL="0" indent="0">
              <a:buFont typeface="Wingdings" panose="05000000000000000000" pitchFamily="2" charset="2"/>
              <a:buChar char="Ø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6727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415</Words>
  <Application>Microsoft Macintosh PowerPoint</Application>
  <PresentationFormat>On-screen Show (4:3)</PresentationFormat>
  <Paragraphs>71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K2</vt:lpstr>
      <vt:lpstr>K2</vt:lpstr>
      <vt:lpstr>K2</vt:lpstr>
      <vt:lpstr>K2 Facts</vt:lpstr>
      <vt:lpstr>K2 Facts</vt:lpstr>
      <vt:lpstr>PowerPoint Presentation</vt:lpstr>
      <vt:lpstr>K2</vt:lpstr>
      <vt:lpstr>K2 Facts</vt:lpstr>
      <vt:lpstr>Common Names</vt:lpstr>
      <vt:lpstr>Short-Term Effects</vt:lpstr>
      <vt:lpstr>Long Term Effects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K2</dc:title>
  <dc:creator>Medrow, Steven</dc:creator>
  <cp:lastModifiedBy>Michael A. Jones</cp:lastModifiedBy>
  <cp:revision>1</cp:revision>
  <dcterms:created xsi:type="dcterms:W3CDTF">2017-08-24T13:16:11Z</dcterms:created>
  <dcterms:modified xsi:type="dcterms:W3CDTF">2020-05-24T13:59:32Z</dcterms:modified>
</cp:coreProperties>
</file>